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9144000"/>
  <p:notesSz cx="6858000" cy="9144000"/>
  <p:embeddedFontLst>
    <p:embeddedFont>
      <p:font typeface="Tahoma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Tahoma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Tahoma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" name="Shape 4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lt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Shape 19"/>
          <p:cNvGrpSpPr/>
          <p:nvPr/>
        </p:nvGrpSpPr>
        <p:grpSpPr>
          <a:xfrm>
            <a:off x="0" y="2438400"/>
            <a:ext cx="9009062" cy="1052511"/>
            <a:chOff x="0" y="2438400"/>
            <a:chExt cx="9009062" cy="1052511"/>
          </a:xfrm>
        </p:grpSpPr>
        <p:grpSp>
          <p:nvGrpSpPr>
            <p:cNvPr id="20" name="Shape 20"/>
            <p:cNvGrpSpPr/>
            <p:nvPr/>
          </p:nvGrpSpPr>
          <p:grpSpPr>
            <a:xfrm>
              <a:off x="290512" y="2546349"/>
              <a:ext cx="711200" cy="474661"/>
              <a:chOff x="1143000" y="533400"/>
              <a:chExt cx="990600" cy="685799"/>
            </a:xfrm>
          </p:grpSpPr>
          <p:sp>
            <p:nvSpPr>
              <p:cNvPr id="21" name="Shape 21"/>
              <p:cNvSpPr/>
              <p:nvPr/>
            </p:nvSpPr>
            <p:spPr>
              <a:xfrm>
                <a:off x="1143000" y="533400"/>
                <a:ext cx="609599" cy="6857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1676400" y="533400"/>
                <a:ext cx="457200" cy="685799"/>
              </a:xfrm>
              <a:prstGeom prst="rect">
                <a:avLst/>
              </a:prstGeom>
              <a:gradFill>
                <a:gsLst>
                  <a:gs pos="0">
                    <a:schemeClr val="lt1"/>
                  </a:gs>
                  <a:gs pos="100000">
                    <a:schemeClr val="folHlink"/>
                  </a:gs>
                </a:gsLst>
                <a:lin ang="10800000" scaled="0"/>
              </a:gra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grpSp>
          <p:nvGrpSpPr>
            <p:cNvPr id="23" name="Shape 23"/>
            <p:cNvGrpSpPr/>
            <p:nvPr/>
          </p:nvGrpSpPr>
          <p:grpSpPr>
            <a:xfrm>
              <a:off x="414336" y="2968624"/>
              <a:ext cx="738186" cy="474661"/>
              <a:chOff x="1447800" y="4191000"/>
              <a:chExt cx="1066799" cy="685799"/>
            </a:xfrm>
          </p:grpSpPr>
          <p:sp>
            <p:nvSpPr>
              <p:cNvPr id="24" name="Shape 24"/>
              <p:cNvSpPr/>
              <p:nvPr/>
            </p:nvSpPr>
            <p:spPr>
              <a:xfrm>
                <a:off x="1447800" y="4191000"/>
                <a:ext cx="609599" cy="6857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1981200" y="4191000"/>
                <a:ext cx="533399" cy="685799"/>
              </a:xfrm>
              <a:prstGeom prst="rect">
                <a:avLst/>
              </a:prstGeom>
              <a:gradFill>
                <a:gsLst>
                  <a:gs pos="0">
                    <a:schemeClr val="lt1"/>
                  </a:gs>
                  <a:gs pos="100000">
                    <a:schemeClr val="accent2"/>
                  </a:gs>
                </a:gsLst>
                <a:lin ang="10800000" scaled="0"/>
              </a:gra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26" name="Shape 26"/>
            <p:cNvSpPr/>
            <p:nvPr/>
          </p:nvSpPr>
          <p:spPr>
            <a:xfrm>
              <a:off x="0" y="2895600"/>
              <a:ext cx="560387" cy="422275"/>
            </a:xfrm>
            <a:prstGeom prst="rect">
              <a:avLst/>
            </a:prstGeom>
            <a:gradFill>
              <a:gsLst>
                <a:gs pos="0">
                  <a:schemeClr val="hlink"/>
                </a:gs>
                <a:gs pos="100000">
                  <a:schemeClr val="lt1"/>
                </a:gs>
              </a:gsLst>
              <a:lin ang="810000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" name="Shape 27"/>
            <p:cNvSpPr/>
            <p:nvPr/>
          </p:nvSpPr>
          <p:spPr>
            <a:xfrm>
              <a:off x="635000" y="2438400"/>
              <a:ext cx="31750" cy="1052511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" name="Shape 28"/>
            <p:cNvSpPr/>
            <p:nvPr/>
          </p:nvSpPr>
          <p:spPr>
            <a:xfrm flipH="1" rot="10800000">
              <a:off x="315912" y="3260725"/>
              <a:ext cx="8693150" cy="55561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29" name="Shape 29"/>
          <p:cNvSpPr txBox="1"/>
          <p:nvPr>
            <p:ph type="ctrTitle"/>
          </p:nvPr>
        </p:nvSpPr>
        <p:spPr>
          <a:xfrm>
            <a:off x="990600" y="1676400"/>
            <a:ext cx="7772400" cy="146208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098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■"/>
              <a:defRPr b="0" i="0" sz="3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187959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1524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5000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15875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5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1651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1651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1651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1651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1651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0" type="dt"/>
          </p:nvPr>
        </p:nvSpPr>
        <p:spPr>
          <a:xfrm>
            <a:off x="990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1" type="ftr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68580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fld id="{00000000-1234-1234-1234-123412341234}" type="slidenum">
              <a:rPr b="0" i="0" lang="en-US" sz="140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, text on left, text on righ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idx="10" type="dt"/>
          </p:nvPr>
        </p:nvSpPr>
        <p:spPr>
          <a:xfrm>
            <a:off x="1162050" y="6243637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1" type="ftr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7042150" y="6243637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idx="10" type="dt"/>
          </p:nvPr>
        </p:nvSpPr>
        <p:spPr>
          <a:xfrm>
            <a:off x="1162050" y="6243637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1" type="ftr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7042150" y="6243637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/>
        </p:nvSpPr>
        <p:spPr>
          <a:xfrm>
            <a:off x="417512" y="1098550"/>
            <a:ext cx="438150" cy="4746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Shape 7"/>
          <p:cNvSpPr txBox="1"/>
          <p:nvPr/>
        </p:nvSpPr>
        <p:spPr>
          <a:xfrm>
            <a:off x="800100" y="1098550"/>
            <a:ext cx="328611" cy="474661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chemeClr val="accent2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Shape 8"/>
          <p:cNvSpPr txBox="1"/>
          <p:nvPr/>
        </p:nvSpPr>
        <p:spPr>
          <a:xfrm>
            <a:off x="541337" y="1520825"/>
            <a:ext cx="422275" cy="474661"/>
          </a:xfrm>
          <a:prstGeom prst="rect">
            <a:avLst/>
          </a:prstGeom>
          <a:solidFill>
            <a:schemeClr val="folHlink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Shape 9"/>
          <p:cNvSpPr txBox="1"/>
          <p:nvPr/>
        </p:nvSpPr>
        <p:spPr>
          <a:xfrm>
            <a:off x="911225" y="1520825"/>
            <a:ext cx="368299" cy="474661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chemeClr val="folHlink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" name="Shape 10"/>
          <p:cNvSpPr txBox="1"/>
          <p:nvPr/>
        </p:nvSpPr>
        <p:spPr>
          <a:xfrm>
            <a:off x="127000" y="1447800"/>
            <a:ext cx="560387" cy="422275"/>
          </a:xfrm>
          <a:prstGeom prst="rect">
            <a:avLst/>
          </a:prstGeom>
          <a:gradFill>
            <a:gsLst>
              <a:gs pos="0">
                <a:schemeClr val="hlink"/>
              </a:gs>
              <a:gs pos="100000">
                <a:schemeClr val="lt1"/>
              </a:gs>
            </a:gsLst>
            <a:lin ang="81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Shape 11"/>
          <p:cNvSpPr txBox="1"/>
          <p:nvPr/>
        </p:nvSpPr>
        <p:spPr>
          <a:xfrm>
            <a:off x="762000" y="990600"/>
            <a:ext cx="31750" cy="1052511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" name="Shape 12"/>
          <p:cNvSpPr txBox="1"/>
          <p:nvPr/>
        </p:nvSpPr>
        <p:spPr>
          <a:xfrm>
            <a:off x="442912" y="1781175"/>
            <a:ext cx="8226425" cy="31750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chemeClr val="lt2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" name="Shape 13"/>
          <p:cNvSpPr txBox="1"/>
          <p:nvPr>
            <p:ph type="title"/>
          </p:nvPr>
        </p:nvSpPr>
        <p:spPr>
          <a:xfrm>
            <a:off x="1150937" y="214312"/>
            <a:ext cx="7793036" cy="146208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1182687" y="2017711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098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■"/>
              <a:defRPr b="0" i="0" sz="3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187959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1524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5000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15875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5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1651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1651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1651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1651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1651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0" type="dt"/>
          </p:nvPr>
        </p:nvSpPr>
        <p:spPr>
          <a:xfrm>
            <a:off x="1162050" y="6243637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1" type="ftr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7042150" y="6243637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1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Relationship Id="rId4" Type="http://schemas.openxmlformats.org/officeDocument/2006/relationships/image" Target="../media/image1.png"/><Relationship Id="rId5" Type="http://schemas.openxmlformats.org/officeDocument/2006/relationships/image" Target="../media/image7.jpg"/><Relationship Id="rId6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4294967295" type="title"/>
          </p:nvPr>
        </p:nvSpPr>
        <p:spPr>
          <a:xfrm>
            <a:off x="1150937" y="214312"/>
            <a:ext cx="7793036" cy="14620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b="0" i="0" lang="en-US" sz="4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Capitalism</a:t>
            </a:r>
          </a:p>
        </p:txBody>
      </p:sp>
      <p:sp>
        <p:nvSpPr>
          <p:cNvPr id="47" name="Shape 47"/>
          <p:cNvSpPr txBox="1"/>
          <p:nvPr>
            <p:ph idx="4294967295" type="body"/>
          </p:nvPr>
        </p:nvSpPr>
        <p:spPr>
          <a:xfrm>
            <a:off x="1182687" y="2017711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USA, Western Europe, Japan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Adam Smith, </a:t>
            </a:r>
            <a:r>
              <a:rPr b="0" i="1" lang="en-US" sz="2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On the Wealth of Nations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John Locke, </a:t>
            </a:r>
            <a:r>
              <a:rPr b="0" i="1" lang="en-US" sz="2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Two Treatises on Government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Samuel Smiles, </a:t>
            </a:r>
            <a:r>
              <a:rPr b="0" i="1" lang="en-US" sz="2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Self-Help</a:t>
            </a:r>
            <a:r>
              <a:rPr b="0" i="0" lang="en-US" sz="2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b="0" i="1" lang="en-US" sz="2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Thrift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None/>
            </a:pPr>
            <a:r>
              <a:t/>
            </a:r>
            <a:endParaRPr b="0" i="1" sz="28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8" name="Shape 48"/>
          <p:cNvSpPr txBox="1"/>
          <p:nvPr>
            <p:ph idx="4294967295" type="body"/>
          </p:nvPr>
        </p:nvSpPr>
        <p:spPr>
          <a:xfrm>
            <a:off x="5145087" y="2017711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1" i="0" lang="en-US" sz="2800" u="sng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Six Features</a:t>
            </a:r>
            <a:r>
              <a:rPr b="0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800" u="sng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M</a:t>
            </a:r>
            <a:r>
              <a:rPr b="0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arkets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800" u="sng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C</a:t>
            </a:r>
            <a:r>
              <a:rPr b="0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ompetition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800" u="sng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V</a:t>
            </a:r>
            <a:r>
              <a:rPr b="0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oluntary Exchange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800" u="sng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E</a:t>
            </a:r>
            <a:r>
              <a:rPr b="0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conomic Freedom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800" u="sng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</a:t>
            </a:r>
            <a:r>
              <a:rPr b="0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rivate property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800" u="sng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</a:t>
            </a:r>
            <a:r>
              <a:rPr b="0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rofit Motive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idx="4294967295" type="title"/>
          </p:nvPr>
        </p:nvSpPr>
        <p:spPr>
          <a:xfrm>
            <a:off x="1150937" y="214312"/>
            <a:ext cx="7793036" cy="14620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b="0" i="0" lang="en-US" sz="4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Communism</a:t>
            </a:r>
          </a:p>
        </p:txBody>
      </p:sp>
      <p:sp>
        <p:nvSpPr>
          <p:cNvPr id="109" name="Shape 109"/>
          <p:cNvSpPr txBox="1"/>
          <p:nvPr>
            <p:ph idx="4294967295" type="body"/>
          </p:nvPr>
        </p:nvSpPr>
        <p:spPr>
          <a:xfrm>
            <a:off x="1182687" y="2017711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Former USSR, Cuba, China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Karl Marx &amp; Friedrich Engel, The Communist Manifesto; Karl Marx, Das Kapital</a:t>
            </a:r>
          </a:p>
        </p:txBody>
      </p:sp>
      <p:sp>
        <p:nvSpPr>
          <p:cNvPr id="110" name="Shape 110"/>
          <p:cNvSpPr txBox="1"/>
          <p:nvPr>
            <p:ph idx="4294967295" type="body"/>
          </p:nvPr>
        </p:nvSpPr>
        <p:spPr>
          <a:xfrm>
            <a:off x="5145087" y="2017711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Capitalism has inner contradictions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Violent revolution by the workers (proletariot)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Classless society: workers are owners &amp; owners are workers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“Each will produce according to ability and each will receive according to need”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Shape 1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21486" y="828750"/>
            <a:ext cx="3800400" cy="520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04150" y="1371899"/>
            <a:ext cx="2742799" cy="4114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idx="4294967295" type="title"/>
          </p:nvPr>
        </p:nvSpPr>
        <p:spPr>
          <a:xfrm>
            <a:off x="1150937" y="214312"/>
            <a:ext cx="7793036" cy="14620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b="0" i="0" lang="en-US" sz="4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Communism</a:t>
            </a:r>
          </a:p>
        </p:txBody>
      </p:sp>
      <p:sp>
        <p:nvSpPr>
          <p:cNvPr id="122" name="Shape 122"/>
          <p:cNvSpPr txBox="1"/>
          <p:nvPr>
            <p:ph idx="4294967295" type="body"/>
          </p:nvPr>
        </p:nvSpPr>
        <p:spPr>
          <a:xfrm>
            <a:off x="1182687" y="2017711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1" i="0" lang="en-US" sz="2800" u="sng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Advantages</a:t>
            </a:r>
            <a:r>
              <a:rPr b="0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Universal peace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Universal prosperity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Everyone is a brother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 government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 greed, no coveting; everyone gets along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3" name="Shape 123"/>
          <p:cNvSpPr txBox="1"/>
          <p:nvPr>
            <p:ph idx="4294967295" type="body"/>
          </p:nvPr>
        </p:nvSpPr>
        <p:spPr>
          <a:xfrm>
            <a:off x="5145087" y="2017711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1" i="0" lang="en-US" sz="2800" u="sng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Disadvantages</a:t>
            </a:r>
            <a:r>
              <a:rPr b="0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Marxist theory has never worked in reality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Marx’s view of history hasn’t gone the way he predicted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Capitalism has reformed itself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Shape 5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65850" y="2400300"/>
            <a:ext cx="2124000" cy="259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Shape 5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2000" y="2362200"/>
            <a:ext cx="2598737" cy="2666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idx="4294967295" type="title"/>
          </p:nvPr>
        </p:nvSpPr>
        <p:spPr>
          <a:xfrm>
            <a:off x="1150937" y="214312"/>
            <a:ext cx="7793036" cy="14620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b="0" i="0" lang="en-US" sz="4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Capitalism</a:t>
            </a:r>
          </a:p>
        </p:txBody>
      </p:sp>
      <p:sp>
        <p:nvSpPr>
          <p:cNvPr id="60" name="Shape 60"/>
          <p:cNvSpPr txBox="1"/>
          <p:nvPr>
            <p:ph idx="4294967295" type="body"/>
          </p:nvPr>
        </p:nvSpPr>
        <p:spPr>
          <a:xfrm>
            <a:off x="1182687" y="2017711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1" i="0" lang="en-US" sz="2800" u="sng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Advantages</a:t>
            </a:r>
            <a:r>
              <a:rPr b="0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Most productive &amp; most efficient economic system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Mass production of goods &amp; services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1" name="Shape 61"/>
          <p:cNvSpPr txBox="1"/>
          <p:nvPr>
            <p:ph idx="4294967295" type="body"/>
          </p:nvPr>
        </p:nvSpPr>
        <p:spPr>
          <a:xfrm>
            <a:off x="5145087" y="2017711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1" i="0" lang="en-US" sz="2400" u="sng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Disadvantages</a:t>
            </a: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Unequal distribution of wealth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Unfair system: children of previous winners have advantage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High crime rates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Morally void: CRA$$ commercialism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idx="4294967295" type="title"/>
          </p:nvPr>
        </p:nvSpPr>
        <p:spPr>
          <a:xfrm>
            <a:off x="1150937" y="214312"/>
            <a:ext cx="7793036" cy="14620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b="0" i="0" lang="en-US" sz="4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Fascism</a:t>
            </a:r>
          </a:p>
        </p:txBody>
      </p:sp>
      <p:sp>
        <p:nvSpPr>
          <p:cNvPr id="67" name="Shape 67"/>
          <p:cNvSpPr txBox="1"/>
          <p:nvPr>
            <p:ph idx="4294967295" type="body"/>
          </p:nvPr>
        </p:nvSpPr>
        <p:spPr>
          <a:xfrm>
            <a:off x="1182687" y="2017711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Nazi Germany, Fascist Italy, Franco’s Spain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Benito Mussolini, The Doctrine of Fascism; Friedrich Nietzsche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8" name="Shape 68"/>
          <p:cNvSpPr txBox="1"/>
          <p:nvPr>
            <p:ph idx="4294967295" type="body"/>
          </p:nvPr>
        </p:nvSpPr>
        <p:spPr>
          <a:xfrm>
            <a:off x="5145087" y="2017711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 last stand of Capitalism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Private property retained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Statism: gov’t control of the economy with lucrative contracts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Large industrialists are benefited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Single party state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Shape 7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2362200"/>
            <a:ext cx="1860550" cy="2447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Shape 7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19400" y="381000"/>
            <a:ext cx="3219450" cy="2152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477000" y="2133600"/>
            <a:ext cx="2028825" cy="270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124200" y="2743200"/>
            <a:ext cx="2743199" cy="210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4294967295" type="title"/>
          </p:nvPr>
        </p:nvSpPr>
        <p:spPr>
          <a:xfrm>
            <a:off x="1150937" y="214312"/>
            <a:ext cx="7793036" cy="14620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b="0" i="0" lang="en-US" sz="4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Fascism</a:t>
            </a:r>
          </a:p>
        </p:txBody>
      </p:sp>
      <p:sp>
        <p:nvSpPr>
          <p:cNvPr id="82" name="Shape 82"/>
          <p:cNvSpPr txBox="1"/>
          <p:nvPr>
            <p:ph idx="4294967295" type="body"/>
          </p:nvPr>
        </p:nvSpPr>
        <p:spPr>
          <a:xfrm>
            <a:off x="1182687" y="2017711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1" i="0" lang="en-US" sz="2400" u="sng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Advantages</a:t>
            </a: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Highly productive system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(Nazi Germany was booming in ’30’s when the world was in depression)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Many worker holidays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Nationalism reduces class antagonisms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83" name="Shape 83"/>
          <p:cNvSpPr txBox="1"/>
          <p:nvPr>
            <p:ph idx="4294967295" type="body"/>
          </p:nvPr>
        </p:nvSpPr>
        <p:spPr>
          <a:xfrm>
            <a:off x="5145087" y="2017711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1" i="0" lang="en-US" sz="2400" u="sng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Disadvantages</a:t>
            </a: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 dissent allowed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 state is more important than the individual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You must buy into the party program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 labor unions or collective bargaining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Xenophobic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idx="4294967295" type="title"/>
          </p:nvPr>
        </p:nvSpPr>
        <p:spPr>
          <a:xfrm>
            <a:off x="1150937" y="214312"/>
            <a:ext cx="7793036" cy="14620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b="0" i="0" lang="en-US" sz="4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Socialism</a:t>
            </a:r>
          </a:p>
        </p:txBody>
      </p:sp>
      <p:sp>
        <p:nvSpPr>
          <p:cNvPr id="89" name="Shape 89"/>
          <p:cNvSpPr txBox="1"/>
          <p:nvPr>
            <p:ph idx="4294967295" type="body"/>
          </p:nvPr>
        </p:nvSpPr>
        <p:spPr>
          <a:xfrm>
            <a:off x="1182687" y="2017711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Sweden, Denmark, Norway, Switzerland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Robert Owen in England, first to use term “socialist”; Saint Simon in France</a:t>
            </a:r>
          </a:p>
        </p:txBody>
      </p:sp>
      <p:sp>
        <p:nvSpPr>
          <p:cNvPr id="90" name="Shape 90"/>
          <p:cNvSpPr txBox="1"/>
          <p:nvPr>
            <p:ph idx="4294967295" type="body"/>
          </p:nvPr>
        </p:nvSpPr>
        <p:spPr>
          <a:xfrm>
            <a:off x="5145087" y="2017711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Collective ownership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Gov’t owns major industries (energy, transportation, utilities, steel, communications)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High, progressive taxation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Shape 9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0600" y="2209800"/>
            <a:ext cx="2057400" cy="2743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48400" y="2209800"/>
            <a:ext cx="2087562" cy="2828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idx="4294967295" type="title"/>
          </p:nvPr>
        </p:nvSpPr>
        <p:spPr>
          <a:xfrm>
            <a:off x="1150937" y="214312"/>
            <a:ext cx="7793036" cy="14620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b="0" i="0" lang="en-US" sz="4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Socialism</a:t>
            </a:r>
          </a:p>
        </p:txBody>
      </p:sp>
      <p:sp>
        <p:nvSpPr>
          <p:cNvPr id="102" name="Shape 102"/>
          <p:cNvSpPr txBox="1"/>
          <p:nvPr>
            <p:ph idx="4294967295" type="body"/>
          </p:nvPr>
        </p:nvSpPr>
        <p:spPr>
          <a:xfrm>
            <a:off x="1182687" y="2017711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1" i="0" lang="en-US" sz="2400" u="sng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Advantages</a:t>
            </a: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More equal distribution of wealth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Universal higher education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Universal health care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Minimum standard of living guaranteed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Worker protection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Many paid holidays / vacations</a:t>
            </a:r>
          </a:p>
        </p:txBody>
      </p:sp>
      <p:sp>
        <p:nvSpPr>
          <p:cNvPr id="103" name="Shape 103"/>
          <p:cNvSpPr txBox="1"/>
          <p:nvPr>
            <p:ph idx="4294967295" type="body"/>
          </p:nvPr>
        </p:nvSpPr>
        <p:spPr>
          <a:xfrm>
            <a:off x="5145087" y="2017711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1" i="0" lang="en-US" sz="2800" u="sng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Disadvantages</a:t>
            </a:r>
            <a:r>
              <a:rPr b="0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: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High taxation – takes incentives away from working long &amp; hard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Waiting lines in health care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59999"/>
              <a:buFont typeface="Noto Sans Symbols"/>
              <a:buChar char="■"/>
            </a:pPr>
            <a:r>
              <a:rPr b="0" i="0" lang="en-US" sz="2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Reduced quality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Blends">
  <a:themeElements>
    <a:clrScheme name="default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E4A8"/>
      </a:accent4>
      <a:accent5>
        <a:srgbClr val="FFCF01"/>
      </a:accent5>
      <a:accent6>
        <a:srgbClr val="FFFFFF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